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  <p:sldId id="264" r:id="rId9"/>
    <p:sldId id="265" r:id="rId10"/>
    <p:sldId id="270" r:id="rId11"/>
    <p:sldId id="269" r:id="rId12"/>
    <p:sldId id="272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346760-990B-0EB7-23C9-F1E988A33D6E}" v="483" dt="2024-12-09T11:21:47.590"/>
    <p1510:client id="{98D6ADD7-FEDB-0DA0-7384-2036E54EE3F4}" v="435" dt="2024-12-09T11:17:44.319"/>
    <p1510:client id="{F090161C-8F15-6E37-8DF9-29A74488493E}" v="4" dt="2024-12-09T11:19:50.5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1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13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100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10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Titre de l’ordre du jour</a:t>
            </a:r>
          </a:p>
        </p:txBody>
      </p:sp>
      <p:sp>
        <p:nvSpPr>
          <p:cNvPr id="109" name="Sous-titre de l’ordre du jour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l’ordre du jour</a:t>
            </a:r>
          </a:p>
        </p:txBody>
      </p:sp>
      <p:sp>
        <p:nvSpPr>
          <p:cNvPr id="110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Rubriques de l’ordre du jour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Déclaration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Données clés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Données clés</a:t>
            </a:r>
          </a:p>
        </p:txBody>
      </p:sp>
      <p:sp>
        <p:nvSpPr>
          <p:cNvPr id="12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 Citation notable 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l de salade avec du riz frit, des œufs durs et des baguette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ol avec des beignets de saumon, de la salade et du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ol de pâtes pappardelle avec du beurre maître d’hôtel, des noisettes grillées et des lamelles de parmesan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l de salade avec du riz frit, des œufs durs et des baguette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ts et citrons vert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23" name="Auteur et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24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l avec des beignets de saumon, de la salade et du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Titre de diapositive</a:t>
            </a:r>
          </a:p>
        </p:txBody>
      </p:sp>
      <p:sp>
        <p:nvSpPr>
          <p:cNvPr id="34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43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44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61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l de pâtes pappardelle avec du beurre maître d’hôtel, des noisettes grillées et des lamelles de parmesan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6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72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7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82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8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Titre de section</a:t>
            </a:r>
          </a:p>
        </p:txBody>
      </p:sp>
      <p:sp>
        <p:nvSpPr>
          <p:cNvPr id="9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Titre de diapositive</a:t>
            </a:r>
          </a:p>
        </p:txBody>
      </p:sp>
      <p:sp>
        <p:nvSpPr>
          <p:cNvPr id="3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7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73" name="Weather station 2024-2025…"/>
          <p:cNvSpPr txBox="1"/>
          <p:nvPr/>
        </p:nvSpPr>
        <p:spPr>
          <a:xfrm>
            <a:off x="432402" y="1973242"/>
            <a:ext cx="23519197" cy="11466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6200" b="1" u="sng"/>
            </a:pPr>
            <a:r>
              <a:rPr dirty="0"/>
              <a:t>Weather station 2024-2025</a:t>
            </a:r>
          </a:p>
          <a:p>
            <a:pPr algn="ctr">
              <a:defRPr sz="6200" b="1"/>
            </a:pPr>
            <a:endParaRPr/>
          </a:p>
          <a:p>
            <a:pPr algn="ctr"/>
            <a:endParaRPr lang="fr-FR" sz="6200" b="1" dirty="0"/>
          </a:p>
          <a:p>
            <a:pPr algn="ctr"/>
            <a:endParaRPr lang="fr-FR" sz="6200" b="1" dirty="0"/>
          </a:p>
          <a:p>
            <a:pPr algn="ctr"/>
            <a:endParaRPr lang="fr-FR" sz="6200" b="1" dirty="0"/>
          </a:p>
          <a:p>
            <a:pPr algn="ctr"/>
            <a:endParaRPr lang="fr-FR" sz="6200" b="1" dirty="0"/>
          </a:p>
          <a:p>
            <a:pPr>
              <a:spcBef>
                <a:spcPts val="1300"/>
              </a:spcBef>
            </a:pPr>
            <a:endParaRPr lang="fr-FR" u="sng" dirty="0"/>
          </a:p>
          <a:p>
            <a:pPr>
              <a:spcBef>
                <a:spcPts val="1300"/>
              </a:spcBef>
            </a:pPr>
            <a:endParaRPr lang="fr-FR" u="sng" dirty="0"/>
          </a:p>
          <a:p>
            <a:pPr>
              <a:spcBef>
                <a:spcPts val="1300"/>
              </a:spcBef>
            </a:pPr>
            <a:r>
              <a:rPr u="sng" dirty="0"/>
              <a:t>Mentor:</a:t>
            </a:r>
            <a:r>
              <a:rPr dirty="0"/>
              <a:t> Julio Cardenas</a:t>
            </a:r>
          </a:p>
          <a:p>
            <a:pPr>
              <a:spcBef>
                <a:spcPts val="1300"/>
              </a:spcBef>
            </a:pPr>
            <a:r>
              <a:rPr u="sng" dirty="0"/>
              <a:t>Students:</a:t>
            </a:r>
            <a:r>
              <a:rPr dirty="0"/>
              <a:t> Dimitri </a:t>
            </a:r>
            <a:r>
              <a:rPr err="1"/>
              <a:t>Iratchet</a:t>
            </a:r>
            <a:r>
              <a:rPr dirty="0"/>
              <a:t> - Fabien </a:t>
            </a:r>
            <a:r>
              <a:rPr err="1"/>
              <a:t>Lagnieu</a:t>
            </a:r>
            <a:r>
              <a:rPr dirty="0"/>
              <a:t> - Tristan Waddington</a:t>
            </a:r>
          </a:p>
        </p:txBody>
      </p:sp>
      <p:pic>
        <p:nvPicPr>
          <p:cNvPr id="174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20" y="3812400"/>
            <a:ext cx="9180853" cy="6947257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pic>
        <p:nvPicPr>
          <p:cNvPr id="2" name="Image 1" descr="Météo Paris: prévisions du samedi 30 novembre 2024">
            <a:extLst>
              <a:ext uri="{FF2B5EF4-FFF2-40B4-BE49-F238E27FC236}">
                <a16:creationId xmlns:a16="http://schemas.microsoft.com/office/drawing/2014/main" id="{82CC385A-E492-3631-0A24-3A0A935F1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8756" y="3814309"/>
            <a:ext cx="10893478" cy="693919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diagramme, Tracé&#10;&#10;Description générée automatiquement">
            <a:extLst>
              <a:ext uri="{FF2B5EF4-FFF2-40B4-BE49-F238E27FC236}">
                <a16:creationId xmlns:a16="http://schemas.microsoft.com/office/drawing/2014/main" id="{80EC4E15-357A-7A7D-E7C4-BFDE9C3AD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728" y="4584734"/>
            <a:ext cx="14371664" cy="8887554"/>
          </a:xfrm>
          <a:prstGeom prst="rect">
            <a:avLst/>
          </a:prstGeom>
        </p:spPr>
      </p:pic>
      <p:sp>
        <p:nvSpPr>
          <p:cNvPr id="24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4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4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III. Prediction of Paris Weather</a:t>
            </a:r>
          </a:p>
        </p:txBody>
      </p:sp>
      <p:sp>
        <p:nvSpPr>
          <p:cNvPr id="245" name="3.1 Linear Lasso &amp;"/>
          <p:cNvSpPr txBox="1"/>
          <p:nvPr/>
        </p:nvSpPr>
        <p:spPr>
          <a:xfrm>
            <a:off x="2052369" y="3575657"/>
            <a:ext cx="6916539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t>3.1 </a:t>
            </a:r>
            <a:r>
              <a:rPr lang="fr-FR" err="1"/>
              <a:t>Testing</a:t>
            </a:r>
            <a:r>
              <a:rPr lang="fr-FR"/>
              <a:t> </a:t>
            </a:r>
            <a:r>
              <a:rPr lang="fr-FR" err="1"/>
              <a:t>models</a:t>
            </a:r>
            <a:r>
              <a:rPr lang="fr-FR"/>
              <a:t>  </a:t>
            </a:r>
            <a:endParaRPr b="0">
              <a:solidFill>
                <a:srgbClr val="CCCCCC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44970-2CEA-8C7E-04FB-4B6846E8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090" y="4621428"/>
            <a:ext cx="17573138" cy="7153318"/>
          </a:xfrm>
        </p:spPr>
        <p:txBody>
          <a:bodyPr lIns="50800" tIns="50800" rIns="50800" bIns="50800" anchor="t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dirty="0"/>
              <a:t>Tree-based models : </a:t>
            </a:r>
            <a:endParaRPr lang="fr-FR" sz="4000" err="1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dirty="0"/>
              <a:t> </a:t>
            </a:r>
            <a:r>
              <a:rPr lang="en-US" sz="4000" b="1" err="1"/>
              <a:t>RandomForestRegressor</a:t>
            </a:r>
            <a:r>
              <a:rPr lang="en-US" sz="4000" b="1" dirty="0"/>
              <a:t> </a:t>
            </a:r>
            <a:endParaRPr lang="fr-FR" sz="4000"/>
          </a:p>
          <a:p>
            <a:pPr lvl="2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dirty="0" err="1"/>
              <a:t>XGBoost</a:t>
            </a:r>
            <a:endParaRPr lang="fr-FR" sz="4000" dirty="0" err="1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dirty="0"/>
              <a:t>SVR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dirty="0"/>
              <a:t>Deep learning : </a:t>
            </a:r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dirty="0"/>
              <a:t>GRU </a:t>
            </a:r>
            <a:endParaRPr lang="en-US" dirty="0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dirty="0"/>
              <a:t>CONV1D </a:t>
            </a:r>
            <a:endParaRPr lang="en-US" dirty="0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dirty="0"/>
              <a:t>Transformer</a:t>
            </a:r>
            <a:endParaRPr lang="en-US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fr-FR" sz="4000" b="1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526509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63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64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65" name="III. Prediction of Paris Weather"/>
          <p:cNvSpPr txBox="1"/>
          <p:nvPr/>
        </p:nvSpPr>
        <p:spPr>
          <a:xfrm>
            <a:off x="886885" y="2468880"/>
            <a:ext cx="8499122" cy="96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fr-FR"/>
              <a:t>IV</a:t>
            </a:r>
            <a:r>
              <a:t>. </a:t>
            </a:r>
            <a:r>
              <a:rPr lang="fr-FR" err="1"/>
              <a:t>Anomaly</a:t>
            </a:r>
            <a:r>
              <a:rPr lang="fr-FR"/>
              <a:t> </a:t>
            </a:r>
            <a:r>
              <a:rPr lang="fr-FR" err="1"/>
              <a:t>Detection</a:t>
            </a:r>
            <a:endParaRPr err="1"/>
          </a:p>
        </p:txBody>
      </p:sp>
      <p:sp>
        <p:nvSpPr>
          <p:cNvPr id="267" name="Xxxxxxx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4376187" cy="5399351"/>
          </a:xfrm>
          <a:prstGeom prst="rect">
            <a:avLst/>
          </a:prstGeom>
        </p:spPr>
        <p:txBody>
          <a:bodyPr lIns="50800" tIns="50800" rIns="50800" bIns="50800" anchor="t">
            <a:normAutofit fontScale="85000" lnSpcReduction="20000"/>
          </a:bodyPr>
          <a:lstStyle/>
          <a:p>
            <a:pPr marL="0" indent="0">
              <a:buSzTx/>
              <a:buNone/>
              <a:defRPr sz="4200"/>
            </a:pPr>
            <a:r>
              <a:rPr lang="fr-FR" err="1"/>
              <a:t>Asumption</a:t>
            </a:r>
            <a:r>
              <a:rPr lang="fr-FR"/>
              <a:t> 2016-2018: 1 cyber-incident / </a:t>
            </a:r>
            <a:r>
              <a:rPr lang="fr-FR" err="1"/>
              <a:t>year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Paris reports</a:t>
            </a:r>
          </a:p>
          <a:p>
            <a:pPr marL="0" indent="0">
              <a:buSzTx/>
              <a:buNone/>
              <a:defRPr sz="4200"/>
            </a:pPr>
            <a:r>
              <a:rPr lang="fr-FR" err="1"/>
              <a:t>Detect</a:t>
            </a:r>
            <a:r>
              <a:rPr lang="fr-FR"/>
              <a:t> anomalies </a:t>
            </a:r>
            <a:r>
              <a:rPr lang="fr-FR" err="1"/>
              <a:t>between</a:t>
            </a:r>
            <a:r>
              <a:rPr lang="fr-FR"/>
              <a:t> </a:t>
            </a:r>
            <a:r>
              <a:rPr lang="fr-FR" err="1"/>
              <a:t>predictions</a:t>
            </a:r>
            <a:r>
              <a:rPr lang="fr-FR"/>
              <a:t> and reports:</a:t>
            </a:r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fr-FR"/>
              <a:t>Best </a:t>
            </a:r>
            <a:r>
              <a:rPr lang="fr-FR" err="1"/>
              <a:t>predictor</a:t>
            </a:r>
            <a:r>
              <a:rPr lang="fr-FR"/>
              <a:t>= </a:t>
            </a:r>
            <a:r>
              <a:rPr lang="fr-FR" b="1" err="1"/>
              <a:t>average</a:t>
            </a:r>
            <a:r>
              <a:rPr lang="fr-FR" b="1"/>
              <a:t> of the 3 best </a:t>
            </a:r>
            <a:r>
              <a:rPr lang="fr-FR" b="1" err="1"/>
              <a:t>models</a:t>
            </a:r>
            <a:endParaRPr lang="fr-FR" b="1"/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fr-FR" err="1"/>
              <a:t>With</a:t>
            </a:r>
            <a:r>
              <a:rPr lang="fr-FR"/>
              <a:t> </a:t>
            </a:r>
            <a:r>
              <a:rPr lang="fr-FR" b="1" err="1"/>
              <a:t>Kmeans</a:t>
            </a:r>
            <a:r>
              <a:rPr lang="fr-FR" b="1"/>
              <a:t> --&gt; 72 anomalies in 2019</a:t>
            </a:r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IsolationForest</a:t>
            </a:r>
            <a:r>
              <a:rPr lang="fr-FR"/>
              <a:t> --&gt; 1 </a:t>
            </a:r>
            <a:r>
              <a:rPr lang="fr-FR" err="1"/>
              <a:t>anomaly</a:t>
            </a:r>
            <a:r>
              <a:rPr lang="fr-FR"/>
              <a:t> in 2019</a:t>
            </a:r>
          </a:p>
          <a:p>
            <a:pPr marL="0" indent="0">
              <a:buSzTx/>
              <a:buNone/>
              <a:defRPr sz="4200"/>
            </a:pPr>
            <a:r>
              <a:rPr lang="fr-FR" b="1"/>
              <a:t>But </a:t>
            </a:r>
            <a:r>
              <a:rPr lang="fr-FR" b="1" err="1"/>
              <a:t>represent</a:t>
            </a:r>
            <a:r>
              <a:rPr lang="fr-FR" b="1"/>
              <a:t> extrema in </a:t>
            </a:r>
            <a:r>
              <a:rPr lang="fr-FR" b="1" err="1"/>
              <a:t>weather</a:t>
            </a:r>
            <a:r>
              <a:rPr lang="fr-FR" b="1"/>
              <a:t> reports ==&gt; no cyber hack.</a:t>
            </a:r>
          </a:p>
        </p:txBody>
      </p:sp>
      <p:pic>
        <p:nvPicPr>
          <p:cNvPr id="2" name="Image 1" descr="Une image contenant texte, diagramme, écriture manuscrite, ligne&#10;&#10;Description générée automatiquement">
            <a:extLst>
              <a:ext uri="{FF2B5EF4-FFF2-40B4-BE49-F238E27FC236}">
                <a16:creationId xmlns:a16="http://schemas.microsoft.com/office/drawing/2014/main" id="{566BB97D-DFEC-5F00-BC99-206FC88FE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1766" y="1839093"/>
            <a:ext cx="8728246" cy="11723298"/>
          </a:xfrm>
          <a:prstGeom prst="rect">
            <a:avLst/>
          </a:prstGeom>
        </p:spPr>
      </p:pic>
      <p:pic>
        <p:nvPicPr>
          <p:cNvPr id="3" name="Image 2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A86A9E46-DA0C-91D6-9A37-E2465C699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81" y="9978026"/>
            <a:ext cx="12187238" cy="331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6952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63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64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65" name="III. Prediction of Paris Weather"/>
          <p:cNvSpPr txBox="1"/>
          <p:nvPr/>
        </p:nvSpPr>
        <p:spPr>
          <a:xfrm>
            <a:off x="850763" y="2468880"/>
            <a:ext cx="4432303" cy="96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fr-FR"/>
              <a:t>Conclusion</a:t>
            </a:r>
          </a:p>
        </p:txBody>
      </p:sp>
      <p:sp>
        <p:nvSpPr>
          <p:cNvPr id="267" name="Xxxxxxx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8776856" cy="7437342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/>
          <a:p>
            <a:pPr marL="0" indent="0">
              <a:buNone/>
              <a:defRPr sz="4200"/>
            </a:pPr>
            <a:r>
              <a:rPr lang="fr-FR" err="1"/>
              <a:t>Ambitious</a:t>
            </a:r>
            <a:r>
              <a:rPr lang="fr-FR"/>
              <a:t> </a:t>
            </a:r>
            <a:r>
              <a:rPr lang="fr-FR" err="1"/>
              <a:t>project</a:t>
            </a:r>
            <a:r>
              <a:rPr lang="fr-FR"/>
              <a:t>: </a:t>
            </a:r>
            <a:r>
              <a:rPr lang="fr-FR" err="1"/>
              <a:t>Supervsied</a:t>
            </a:r>
            <a:r>
              <a:rPr lang="fr-FR"/>
              <a:t> </a:t>
            </a:r>
            <a:r>
              <a:rPr lang="fr-FR" err="1"/>
              <a:t>Regression</a:t>
            </a:r>
            <a:r>
              <a:rPr lang="fr-FR"/>
              <a:t> + </a:t>
            </a:r>
            <a:r>
              <a:rPr lang="fr-FR" err="1"/>
              <a:t>Unsupervised</a:t>
            </a:r>
            <a:r>
              <a:rPr lang="fr-FR"/>
              <a:t> Classification </a:t>
            </a:r>
          </a:p>
          <a:p>
            <a:pPr marL="0" indent="0">
              <a:buNone/>
              <a:defRPr sz="4200"/>
            </a:pPr>
            <a:r>
              <a:rPr lang="fr-FR"/>
              <a:t>==&gt;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did</a:t>
            </a:r>
            <a:r>
              <a:rPr lang="fr-FR"/>
              <a:t> </a:t>
            </a:r>
            <a:r>
              <a:rPr lang="fr-FR" err="1"/>
              <a:t>it</a:t>
            </a:r>
            <a:r>
              <a:rPr lang="fr-FR"/>
              <a:t> !</a:t>
            </a:r>
          </a:p>
          <a:p>
            <a:pPr marL="0" indent="0">
              <a:buNone/>
              <a:defRPr sz="4200"/>
            </a:pPr>
            <a:endParaRPr lang="fr-FR"/>
          </a:p>
          <a:p>
            <a:pPr marL="0" indent="0">
              <a:buNone/>
              <a:defRPr sz="4200"/>
            </a:pPr>
            <a:r>
              <a:rPr lang="fr-FR"/>
              <a:t>To go </a:t>
            </a:r>
            <a:r>
              <a:rPr lang="fr-FR" err="1"/>
              <a:t>further</a:t>
            </a:r>
            <a:r>
              <a:rPr lang="fr-FR"/>
              <a:t> : </a:t>
            </a:r>
          </a:p>
          <a:p>
            <a:pPr marL="571500" indent="-571500">
              <a:buFont typeface="Calibri"/>
              <a:buChar char="-"/>
              <a:defRPr sz="4200"/>
            </a:pPr>
            <a:r>
              <a:rPr lang="fr-FR"/>
              <a:t>times </a:t>
            </a:r>
            <a:r>
              <a:rPr lang="fr-FR" err="1"/>
              <a:t>series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hourly data</a:t>
            </a:r>
          </a:p>
          <a:p>
            <a:pPr marL="571500" indent="-571500">
              <a:buFont typeface="Calibri"/>
              <a:buChar char="-"/>
              <a:defRPr sz="4200"/>
            </a:pPr>
            <a:r>
              <a:rPr lang="fr-FR" sz="4200" err="1">
                <a:ea typeface="+mn-lt"/>
                <a:cs typeface="+mn-lt"/>
              </a:rPr>
              <a:t>simulate</a:t>
            </a:r>
            <a:r>
              <a:rPr lang="fr-FR" sz="4200">
                <a:ea typeface="+mn-lt"/>
                <a:cs typeface="+mn-lt"/>
              </a:rPr>
              <a:t> a </a:t>
            </a:r>
            <a:r>
              <a:rPr lang="fr-FR" sz="4200" err="1">
                <a:ea typeface="+mn-lt"/>
                <a:cs typeface="+mn-lt"/>
              </a:rPr>
              <a:t>datastream</a:t>
            </a:r>
            <a:r>
              <a:rPr lang="fr-FR" sz="4200">
                <a:ea typeface="+mn-lt"/>
                <a:cs typeface="+mn-lt"/>
              </a:rPr>
              <a:t> </a:t>
            </a:r>
            <a:r>
              <a:rPr lang="fr-FR" sz="4200" err="1">
                <a:ea typeface="+mn-lt"/>
                <a:cs typeface="+mn-lt"/>
              </a:rPr>
              <a:t>with</a:t>
            </a:r>
            <a:r>
              <a:rPr lang="fr-FR" sz="4200">
                <a:ea typeface="+mn-lt"/>
                <a:cs typeface="+mn-lt"/>
              </a:rPr>
              <a:t> </a:t>
            </a:r>
            <a:r>
              <a:rPr lang="fr-FR" sz="4200" err="1">
                <a:ea typeface="+mn-lt"/>
                <a:cs typeface="+mn-lt"/>
              </a:rPr>
              <a:t>modified</a:t>
            </a:r>
            <a:r>
              <a:rPr lang="fr-FR" sz="4200">
                <a:ea typeface="+mn-lt"/>
                <a:cs typeface="+mn-lt"/>
              </a:rPr>
              <a:t> data</a:t>
            </a:r>
            <a:endParaRPr lang="fr-FR"/>
          </a:p>
        </p:txBody>
      </p:sp>
      <p:pic>
        <p:nvPicPr>
          <p:cNvPr id="4" name="Image 3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2882D57D-2648-4ED7-F8AF-7B38FE8B0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2846" y="5957159"/>
            <a:ext cx="12187238" cy="610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8488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im of the project :…"/>
          <p:cNvSpPr txBox="1">
            <a:spLocks noGrp="1"/>
          </p:cNvSpPr>
          <p:nvPr>
            <p:ph type="body" sz="half" idx="1"/>
          </p:nvPr>
        </p:nvSpPr>
        <p:spPr>
          <a:xfrm>
            <a:off x="1184252" y="5695906"/>
            <a:ext cx="22304722" cy="5361208"/>
          </a:xfrm>
          <a:prstGeom prst="rect">
            <a:avLst/>
          </a:prstGeom>
          <a:solidFill>
            <a:srgbClr val="F9F59A"/>
          </a:solidFill>
        </p:spPr>
        <p:txBody>
          <a:bodyPr lIns="50800" tIns="50800" rIns="50800" bIns="50800" anchor="t">
            <a:normAutofit/>
          </a:bodyPr>
          <a:lstStyle/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u="sng"/>
            </a:pPr>
            <a:endParaRPr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u="sng"/>
            </a:pPr>
            <a:r>
              <a:rPr dirty="0"/>
              <a:t>Aim of the project :</a:t>
            </a:r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fr-FR" dirty="0"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dirty="0"/>
              <a:t>Paris weather station was cyber-hacked, and is therefore unable to share its weather measures since the beginning of 2019. </a:t>
            </a:r>
            <a:endParaRPr b="1" u="sng">
              <a:latin typeface="Helvetica Neue"/>
            </a:endParaRPr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dirty="0"/>
              <a:t>Our task is to predict this missing data from other European weather stations measures.</a:t>
            </a:r>
          </a:p>
        </p:txBody>
      </p:sp>
      <p:sp>
        <p:nvSpPr>
          <p:cNvPr id="178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79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0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181" name="I. Project presentation"/>
          <p:cNvSpPr txBox="1"/>
          <p:nvPr/>
        </p:nvSpPr>
        <p:spPr>
          <a:xfrm>
            <a:off x="1167915" y="2306945"/>
            <a:ext cx="8426095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I. Project presentation</a:t>
            </a:r>
          </a:p>
        </p:txBody>
      </p:sp>
      <p:sp>
        <p:nvSpPr>
          <p:cNvPr id="182" name="1.1 General presentation"/>
          <p:cNvSpPr txBox="1"/>
          <p:nvPr/>
        </p:nvSpPr>
        <p:spPr>
          <a:xfrm>
            <a:off x="2204333" y="3568450"/>
            <a:ext cx="7819187" cy="895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t>1.1 General presentation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86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7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188" name="I. Project presentation"/>
          <p:cNvSpPr txBox="1"/>
          <p:nvPr/>
        </p:nvSpPr>
        <p:spPr>
          <a:xfrm>
            <a:off x="1167915" y="2306945"/>
            <a:ext cx="8426095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I. Project presentation</a:t>
            </a:r>
          </a:p>
        </p:txBody>
      </p:sp>
      <p:sp>
        <p:nvSpPr>
          <p:cNvPr id="189" name="1.2 Data files presentation"/>
          <p:cNvSpPr txBox="1"/>
          <p:nvPr/>
        </p:nvSpPr>
        <p:spPr>
          <a:xfrm>
            <a:off x="1947437" y="3568450"/>
            <a:ext cx="8332979" cy="895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t>1.2 Data files presentation</a:t>
            </a:r>
          </a:p>
        </p:txBody>
      </p:sp>
      <p:sp>
        <p:nvSpPr>
          <p:cNvPr id="3" name="Treatment:…">
            <a:extLst>
              <a:ext uri="{FF2B5EF4-FFF2-40B4-BE49-F238E27FC236}">
                <a16:creationId xmlns:a16="http://schemas.microsoft.com/office/drawing/2014/main" id="{3B4A6931-A038-5EA5-6580-7BF24FABEED9}"/>
              </a:ext>
            </a:extLst>
          </p:cNvPr>
          <p:cNvSpPr txBox="1">
            <a:spLocks/>
          </p:cNvSpPr>
          <p:nvPr/>
        </p:nvSpPr>
        <p:spPr>
          <a:xfrm>
            <a:off x="736479" y="4855800"/>
            <a:ext cx="23261395" cy="8499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defTabSz="2267655">
              <a:spcBef>
                <a:spcPts val="0"/>
              </a:spcBef>
              <a:buNone/>
              <a:defRPr sz="4464" b="1"/>
            </a:pPr>
            <a:r>
              <a:rPr lang="fr-FR" sz="4000" dirty="0" err="1">
                <a:ea typeface="+mn-lt"/>
                <a:cs typeface="+mn-lt"/>
              </a:rPr>
              <a:t>We</a:t>
            </a:r>
            <a:r>
              <a:rPr lang="fr-FR" sz="4000" dirty="0">
                <a:ea typeface="+mn-lt"/>
                <a:cs typeface="+mn-lt"/>
              </a:rPr>
              <a:t> are </a:t>
            </a:r>
            <a:r>
              <a:rPr lang="fr-FR" sz="4000" dirty="0" err="1">
                <a:ea typeface="+mn-lt"/>
                <a:cs typeface="+mn-lt"/>
              </a:rPr>
              <a:t>given</a:t>
            </a:r>
            <a:r>
              <a:rPr lang="fr-FR" sz="4000" dirty="0">
                <a:ea typeface="+mn-lt"/>
                <a:cs typeface="+mn-lt"/>
              </a:rPr>
              <a:t> the </a:t>
            </a:r>
            <a:r>
              <a:rPr lang="fr-FR" sz="4000" dirty="0" err="1">
                <a:ea typeface="+mn-lt"/>
                <a:cs typeface="+mn-lt"/>
              </a:rPr>
              <a:t>raw</a:t>
            </a:r>
            <a:r>
              <a:rPr lang="fr-FR" sz="4000" dirty="0">
                <a:ea typeface="+mn-lt"/>
                <a:cs typeface="+mn-lt"/>
              </a:rPr>
              <a:t> </a:t>
            </a:r>
            <a:r>
              <a:rPr lang="fr-FR" sz="4000" dirty="0" err="1">
                <a:ea typeface="+mn-lt"/>
                <a:cs typeface="+mn-lt"/>
              </a:rPr>
              <a:t>measurements</a:t>
            </a:r>
            <a:r>
              <a:rPr lang="fr-FR" sz="4000" dirty="0">
                <a:ea typeface="+mn-lt"/>
                <a:cs typeface="+mn-lt"/>
              </a:rPr>
              <a:t> of 5 </a:t>
            </a:r>
            <a:r>
              <a:rPr lang="fr-FR" sz="4000" dirty="0" err="1">
                <a:ea typeface="+mn-lt"/>
                <a:cs typeface="+mn-lt"/>
              </a:rPr>
              <a:t>weather</a:t>
            </a:r>
            <a:r>
              <a:rPr lang="fr-FR" sz="4000" dirty="0">
                <a:ea typeface="+mn-lt"/>
                <a:cs typeface="+mn-lt"/>
              </a:rPr>
              <a:t> stations in </a:t>
            </a:r>
            <a:r>
              <a:rPr lang="fr-FR" sz="4000" dirty="0" err="1">
                <a:ea typeface="+mn-lt"/>
                <a:cs typeface="+mn-lt"/>
              </a:rPr>
              <a:t>separate</a:t>
            </a:r>
            <a:r>
              <a:rPr lang="fr-FR" sz="4000" dirty="0">
                <a:ea typeface="+mn-lt"/>
                <a:cs typeface="+mn-lt"/>
              </a:rPr>
              <a:t> files, split by station and by </a:t>
            </a:r>
            <a:r>
              <a:rPr lang="fr-FR" sz="4000" dirty="0" err="1">
                <a:ea typeface="+mn-lt"/>
                <a:cs typeface="+mn-lt"/>
              </a:rPr>
              <a:t>feature</a:t>
            </a:r>
            <a:r>
              <a:rPr lang="fr-FR" sz="4000" dirty="0">
                <a:ea typeface="+mn-lt"/>
                <a:cs typeface="+mn-lt"/>
              </a:rPr>
              <a:t>. </a:t>
            </a:r>
          </a:p>
          <a:p>
            <a:pPr marL="0" indent="0" defTabSz="2267655">
              <a:spcBef>
                <a:spcPts val="0"/>
              </a:spcBef>
              <a:buNone/>
              <a:defRPr sz="4464" b="1"/>
            </a:pPr>
            <a:r>
              <a:rPr lang="en-US" sz="4000" dirty="0">
                <a:ea typeface="+mn-lt"/>
                <a:cs typeface="+mn-lt"/>
              </a:rPr>
              <a:t>Each « .</a:t>
            </a:r>
            <a:r>
              <a:rPr lang="en-US" sz="4000" dirty="0" err="1">
                <a:ea typeface="+mn-lt"/>
                <a:cs typeface="+mn-lt"/>
              </a:rPr>
              <a:t>nc</a:t>
            </a:r>
            <a:r>
              <a:rPr lang="en-US" sz="4000" dirty="0">
                <a:ea typeface="+mn-lt"/>
                <a:cs typeface="+mn-lt"/>
              </a:rPr>
              <a:t> » file can be loaded with the « </a:t>
            </a:r>
            <a:r>
              <a:rPr lang="en-US" sz="4000" dirty="0" err="1">
                <a:ea typeface="+mn-lt"/>
                <a:cs typeface="+mn-lt"/>
              </a:rPr>
              <a:t>xarray</a:t>
            </a:r>
            <a:r>
              <a:rPr lang="en-US" sz="4000" dirty="0">
                <a:ea typeface="+mn-lt"/>
                <a:cs typeface="+mn-lt"/>
              </a:rPr>
              <a:t> » module in a specific format. </a:t>
            </a:r>
          </a:p>
          <a:p>
            <a:pPr marL="0" indent="0" defTabSz="2267655">
              <a:spcBef>
                <a:spcPts val="0"/>
              </a:spcBef>
              <a:buNone/>
              <a:defRPr sz="4464" b="1"/>
            </a:pPr>
            <a:r>
              <a:rPr lang="fr-FR" sz="4000" dirty="0">
                <a:ea typeface="+mn-lt"/>
                <a:cs typeface="+mn-lt"/>
              </a:rPr>
              <a:t>-&gt; </a:t>
            </a:r>
            <a:r>
              <a:rPr lang="en-US" sz="4000" dirty="0">
                <a:ea typeface="+mn-lt"/>
                <a:cs typeface="+mn-lt"/>
              </a:rPr>
              <a:t>To facilitate the following study, this files are merged onto « Pandas » Dataframe.</a:t>
            </a:r>
          </a:p>
          <a:p>
            <a:pPr marL="0" indent="0" defTabSz="2267655">
              <a:spcBef>
                <a:spcPts val="4100"/>
              </a:spcBef>
              <a:buSzTx/>
              <a:buNone/>
              <a:defRPr sz="4464" b="1"/>
            </a:pPr>
            <a:endParaRPr lang="fr-FR" sz="4000" dirty="0"/>
          </a:p>
          <a:p>
            <a:pPr marL="0" indent="0" defTabSz="2267655">
              <a:spcBef>
                <a:spcPts val="4100"/>
              </a:spcBef>
              <a:buSzTx/>
              <a:buNone/>
              <a:defRPr sz="4464" b="1"/>
            </a:pPr>
            <a:r>
              <a:rPr lang="fr-FR" sz="4000" b="1" dirty="0" err="1"/>
              <a:t>Treatment</a:t>
            </a:r>
            <a:r>
              <a:rPr lang="fr-FR" sz="4000" b="1" dirty="0"/>
              <a:t>:</a:t>
            </a:r>
            <a:endParaRPr lang="fr-FR" sz="4450" dirty="0"/>
          </a:p>
          <a:p>
            <a:pPr marL="0" indent="0" defTabSz="2267655" hangingPunct="1">
              <a:spcBef>
                <a:spcPts val="4100"/>
              </a:spcBef>
              <a:buSzTx/>
              <a:buFontTx/>
              <a:buNone/>
              <a:defRPr sz="4464"/>
            </a:pPr>
            <a:r>
              <a:rPr lang="fr-FR" sz="4000" err="1"/>
              <a:t>Given</a:t>
            </a:r>
            <a:r>
              <a:rPr lang="fr-FR" sz="4000" dirty="0"/>
              <a:t> the </a:t>
            </a:r>
            <a:r>
              <a:rPr lang="fr-FR" sz="4000" err="1"/>
              <a:t>physicial</a:t>
            </a:r>
            <a:r>
              <a:rPr lang="fr-FR" sz="4000" dirty="0"/>
              <a:t> </a:t>
            </a:r>
            <a:r>
              <a:rPr lang="fr-FR" sz="4000" err="1"/>
              <a:t>differences</a:t>
            </a:r>
            <a:r>
              <a:rPr lang="fr-FR" sz="4000" dirty="0"/>
              <a:t> in the </a:t>
            </a:r>
            <a:r>
              <a:rPr lang="fr-FR" sz="4000" err="1"/>
              <a:t>meaning</a:t>
            </a:r>
            <a:r>
              <a:rPr lang="fr-FR" sz="4000" dirty="0"/>
              <a:t> and </a:t>
            </a:r>
            <a:r>
              <a:rPr lang="fr-FR" sz="4000" err="1"/>
              <a:t>scale</a:t>
            </a:r>
            <a:r>
              <a:rPr lang="fr-FR" sz="4000" dirty="0"/>
              <a:t> of </a:t>
            </a:r>
            <a:r>
              <a:rPr lang="fr-FR" sz="4000" err="1"/>
              <a:t>each</a:t>
            </a:r>
            <a:r>
              <a:rPr lang="fr-FR" sz="4000" dirty="0"/>
              <a:t> </a:t>
            </a:r>
            <a:r>
              <a:rPr lang="fr-FR" sz="4000" err="1"/>
              <a:t>feature</a:t>
            </a:r>
            <a:r>
              <a:rPr lang="fr-FR" sz="4000" dirty="0"/>
              <a:t>, </a:t>
            </a:r>
            <a:r>
              <a:rPr lang="fr-FR" sz="4000" err="1"/>
              <a:t>we</a:t>
            </a:r>
            <a:r>
              <a:rPr lang="fr-FR" sz="4000" dirty="0"/>
              <a:t> </a:t>
            </a:r>
            <a:r>
              <a:rPr lang="fr-FR" sz="4000" err="1"/>
              <a:t>decided</a:t>
            </a:r>
            <a:r>
              <a:rPr lang="fr-FR" sz="4000" dirty="0"/>
              <a:t> to </a:t>
            </a:r>
            <a:r>
              <a:rPr lang="fr-FR" sz="4000" b="1" err="1"/>
              <a:t>normalize</a:t>
            </a:r>
            <a:r>
              <a:rPr lang="fr-FR" sz="4000" dirty="0"/>
              <a:t> the </a:t>
            </a:r>
            <a:r>
              <a:rPr lang="fr-FR" sz="4000" err="1"/>
              <a:t>dataset</a:t>
            </a:r>
            <a:r>
              <a:rPr lang="fr-FR" sz="4000" dirty="0"/>
              <a:t> </a:t>
            </a:r>
            <a:r>
              <a:rPr lang="fr-FR" sz="4000" b="1" dirty="0"/>
              <a:t>by </a:t>
            </a:r>
            <a:r>
              <a:rPr lang="fr-FR" sz="4000" b="1" err="1"/>
              <a:t>feature</a:t>
            </a:r>
            <a:r>
              <a:rPr lang="fr-FR" sz="4000" dirty="0"/>
              <a:t> to use </a:t>
            </a:r>
            <a:r>
              <a:rPr lang="fr-FR" sz="4000" err="1"/>
              <a:t>them</a:t>
            </a:r>
            <a:r>
              <a:rPr lang="fr-FR" sz="4000" dirty="0"/>
              <a:t> in a machine </a:t>
            </a:r>
            <a:r>
              <a:rPr lang="fr-FR" sz="4000" err="1"/>
              <a:t>learning</a:t>
            </a:r>
            <a:r>
              <a:rPr lang="fr-FR" sz="4000" dirty="0"/>
              <a:t> process. But to </a:t>
            </a:r>
            <a:r>
              <a:rPr lang="fr-FR" sz="4000" err="1"/>
              <a:t>be</a:t>
            </a:r>
            <a:r>
              <a:rPr lang="fr-FR" sz="4000" dirty="0"/>
              <a:t> able to </a:t>
            </a:r>
            <a:r>
              <a:rPr lang="fr-FR" sz="4000" err="1"/>
              <a:t>interpret</a:t>
            </a:r>
            <a:r>
              <a:rPr lang="fr-FR" sz="4000" dirty="0"/>
              <a:t> back the </a:t>
            </a:r>
            <a:r>
              <a:rPr lang="fr-FR" sz="4000" err="1"/>
              <a:t>results</a:t>
            </a:r>
            <a:r>
              <a:rPr lang="fr-FR" sz="4000" dirty="0"/>
              <a:t> of </a:t>
            </a:r>
            <a:r>
              <a:rPr lang="fr-FR" sz="4000" err="1"/>
              <a:t>our</a:t>
            </a:r>
            <a:r>
              <a:rPr lang="fr-FR" sz="4000" dirty="0"/>
              <a:t> </a:t>
            </a:r>
            <a:r>
              <a:rPr lang="fr-FR" sz="4000" err="1"/>
              <a:t>models</a:t>
            </a:r>
            <a:r>
              <a:rPr lang="fr-FR" sz="4000" dirty="0"/>
              <a:t>, the inverse transformation </a:t>
            </a:r>
            <a:r>
              <a:rPr lang="fr-FR" sz="4000" err="1"/>
              <a:t>should</a:t>
            </a:r>
            <a:r>
              <a:rPr lang="fr-FR" sz="4000" dirty="0"/>
              <a:t> </a:t>
            </a:r>
            <a:r>
              <a:rPr lang="fr-FR" sz="4000" err="1"/>
              <a:t>be</a:t>
            </a:r>
            <a:r>
              <a:rPr lang="fr-FR" sz="4000" dirty="0"/>
              <a:t> </a:t>
            </a:r>
            <a:r>
              <a:rPr lang="fr-FR" sz="4000" err="1"/>
              <a:t>available</a:t>
            </a:r>
            <a:r>
              <a:rPr lang="fr-FR" sz="4000" dirty="0"/>
              <a:t>. </a:t>
            </a:r>
            <a:r>
              <a:rPr lang="fr-FR" sz="4000" err="1"/>
              <a:t>That's</a:t>
            </a:r>
            <a:r>
              <a:rPr lang="fr-FR" sz="4000" dirty="0"/>
              <a:t> </a:t>
            </a:r>
            <a:r>
              <a:rPr lang="fr-FR" sz="4000" err="1"/>
              <a:t>why</a:t>
            </a:r>
            <a:r>
              <a:rPr lang="fr-FR" sz="4000" dirty="0"/>
              <a:t> </a:t>
            </a:r>
            <a:r>
              <a:rPr lang="fr-FR" sz="4000" err="1"/>
              <a:t>we</a:t>
            </a:r>
            <a:r>
              <a:rPr lang="fr-FR" sz="4000" dirty="0"/>
              <a:t> </a:t>
            </a:r>
            <a:r>
              <a:rPr lang="fr-FR" sz="4000" err="1"/>
              <a:t>specifically</a:t>
            </a:r>
            <a:r>
              <a:rPr lang="fr-FR" sz="4000" dirty="0"/>
              <a:t> return the </a:t>
            </a:r>
            <a:r>
              <a:rPr lang="fr-FR" sz="4000" err="1"/>
              <a:t>scalers</a:t>
            </a:r>
            <a:r>
              <a:rPr lang="fr-FR" sz="4000" dirty="0"/>
              <a:t> </a:t>
            </a:r>
            <a:r>
              <a:rPr lang="fr-FR" sz="4000" err="1"/>
              <a:t>during</a:t>
            </a:r>
            <a:r>
              <a:rPr lang="fr-FR" sz="4000" dirty="0"/>
              <a:t> the </a:t>
            </a:r>
            <a:r>
              <a:rPr lang="fr-FR" sz="4000" err="1"/>
              <a:t>loading</a:t>
            </a:r>
            <a:r>
              <a:rPr lang="fr-FR" sz="4000" dirty="0"/>
              <a:t> process.</a:t>
            </a:r>
          </a:p>
          <a:p>
            <a:pPr marL="0" indent="0" defTabSz="2267655" hangingPunct="1">
              <a:spcBef>
                <a:spcPts val="4100"/>
              </a:spcBef>
              <a:buSzTx/>
              <a:buNone/>
              <a:defRPr sz="4464" b="1"/>
            </a:pPr>
            <a:r>
              <a:rPr lang="fr-FR" sz="4000" b="1" dirty="0"/>
              <a:t>Signification:</a:t>
            </a:r>
            <a:r>
              <a:rPr lang="fr-FR" sz="4000" dirty="0"/>
              <a:t> </a:t>
            </a:r>
            <a:r>
              <a:rPr lang="fr-FR" sz="4000" err="1"/>
              <a:t>Each</a:t>
            </a:r>
            <a:r>
              <a:rPr lang="fr-FR" sz="4000" dirty="0"/>
              <a:t> of the 10 </a:t>
            </a:r>
            <a:r>
              <a:rPr lang="fr-FR" sz="4000" err="1"/>
              <a:t>features</a:t>
            </a:r>
            <a:r>
              <a:rPr lang="fr-FR" sz="4000" dirty="0"/>
              <a:t> </a:t>
            </a:r>
            <a:r>
              <a:rPr lang="fr-FR" sz="4000" err="1"/>
              <a:t>represent</a:t>
            </a:r>
            <a:r>
              <a:rPr lang="fr-FR" sz="4000" dirty="0"/>
              <a:t> a </a:t>
            </a:r>
            <a:r>
              <a:rPr lang="fr-FR" sz="4000" err="1"/>
              <a:t>physical</a:t>
            </a:r>
            <a:r>
              <a:rPr lang="fr-FR" sz="4000" dirty="0"/>
              <a:t> </a:t>
            </a:r>
            <a:r>
              <a:rPr lang="fr-FR" sz="4000" err="1"/>
              <a:t>measurement</a:t>
            </a:r>
            <a:r>
              <a:rPr lang="fr-FR" sz="4000" dirty="0"/>
              <a:t> </a:t>
            </a:r>
            <a:r>
              <a:rPr lang="fr-FR" sz="4000" err="1"/>
              <a:t>that</a:t>
            </a:r>
            <a:r>
              <a:rPr lang="fr-FR" sz="4000" dirty="0"/>
              <a:t> </a:t>
            </a:r>
            <a:r>
              <a:rPr lang="fr-FR" sz="4000" err="1"/>
              <a:t>is</a:t>
            </a:r>
            <a:r>
              <a:rPr lang="fr-FR" sz="4000" dirty="0"/>
              <a:t> </a:t>
            </a:r>
            <a:r>
              <a:rPr lang="fr-FR" sz="4000" err="1"/>
              <a:t>studied</a:t>
            </a:r>
            <a:r>
              <a:rPr lang="fr-FR" sz="4000" dirty="0"/>
              <a:t> in the </a:t>
            </a:r>
            <a:r>
              <a:rPr lang="fr-FR" sz="4000" err="1"/>
              <a:t>next</a:t>
            </a:r>
            <a:r>
              <a:rPr lang="fr-FR" sz="4000" dirty="0"/>
              <a:t> part.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25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26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27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II. Data Loading / preparation / study</a:t>
            </a:r>
          </a:p>
        </p:txBody>
      </p:sp>
      <p:sp>
        <p:nvSpPr>
          <p:cNvPr id="228" name="2.5 Creation of the final dataset"/>
          <p:cNvSpPr txBox="1"/>
          <p:nvPr/>
        </p:nvSpPr>
        <p:spPr>
          <a:xfrm>
            <a:off x="2218616" y="3633361"/>
            <a:ext cx="9960968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fr-FR"/>
              <a:t>2.4</a:t>
            </a:r>
            <a:r>
              <a:t> Creation of the final dataset</a:t>
            </a:r>
            <a:endParaRPr b="0">
              <a:solidFill>
                <a:srgbClr val="CCCCCC"/>
              </a:solidFill>
            </a:endParaRPr>
          </a:p>
        </p:txBody>
      </p:sp>
      <p:sp>
        <p:nvSpPr>
          <p:cNvPr id="229" name="To speed up the computational cost, we have to reduce the size dataset.…"/>
          <p:cNvSpPr txBox="1">
            <a:spLocks noGrp="1"/>
          </p:cNvSpPr>
          <p:nvPr>
            <p:ph type="body" idx="1"/>
          </p:nvPr>
        </p:nvSpPr>
        <p:spPr>
          <a:xfrm>
            <a:off x="1047954" y="5701230"/>
            <a:ext cx="22516081" cy="7654287"/>
          </a:xfrm>
          <a:prstGeom prst="rect">
            <a:avLst/>
          </a:prstGeom>
        </p:spPr>
        <p:txBody>
          <a:bodyPr lIns="50800" tIns="50800" rIns="50800" bIns="50800" anchor="t">
            <a:normAutofit fontScale="85000" lnSpcReduction="20000"/>
          </a:bodyPr>
          <a:lstStyle/>
          <a:p>
            <a:pPr marL="0" indent="0">
              <a:buSzTx/>
              <a:buNone/>
            </a:pPr>
            <a:r>
              <a:rPr sz="4400"/>
              <a:t>To speed up the </a:t>
            </a:r>
            <a:r>
              <a:rPr sz="4400" err="1"/>
              <a:t>computational</a:t>
            </a:r>
            <a:r>
              <a:rPr sz="4400"/>
              <a:t> </a:t>
            </a:r>
            <a:r>
              <a:rPr sz="4400" err="1"/>
              <a:t>cost</a:t>
            </a:r>
            <a:r>
              <a:rPr sz="4400"/>
              <a:t>, </a:t>
            </a:r>
            <a:r>
              <a:rPr sz="4400" err="1"/>
              <a:t>we</a:t>
            </a:r>
            <a:r>
              <a:rPr sz="4400"/>
              <a:t> </a:t>
            </a:r>
            <a:r>
              <a:rPr lang="fr-FR" sz="4400" err="1"/>
              <a:t>reduced</a:t>
            </a:r>
            <a:r>
              <a:rPr sz="4400"/>
              <a:t> the size </a:t>
            </a:r>
            <a:r>
              <a:rPr lang="fr-FR" sz="4400"/>
              <a:t>of the </a:t>
            </a:r>
            <a:r>
              <a:rPr sz="4400" err="1"/>
              <a:t>dataset</a:t>
            </a:r>
            <a:r>
              <a:rPr lang="fr-FR" sz="4400"/>
              <a:t> </a:t>
            </a:r>
            <a:r>
              <a:rPr sz="4400"/>
              <a:t>to a </a:t>
            </a:r>
            <a:r>
              <a:rPr sz="4400" b="1" err="1"/>
              <a:t>daily</a:t>
            </a:r>
            <a:r>
              <a:rPr sz="4400" b="1"/>
              <a:t> </a:t>
            </a:r>
            <a:r>
              <a:rPr lang="fr-FR" sz="4400" b="1" err="1"/>
              <a:t>sample</a:t>
            </a:r>
            <a:r>
              <a:rPr lang="fr-FR" sz="4400" b="1"/>
              <a:t>, </a:t>
            </a:r>
            <a:r>
              <a:rPr lang="fr-FR" sz="4400" b="1" err="1"/>
              <a:t>with</a:t>
            </a:r>
            <a:r>
              <a:rPr lang="fr-FR" sz="4400" b="1"/>
              <a:t> </a:t>
            </a:r>
            <a:r>
              <a:rPr lang="fr-FR" sz="4400" b="1" err="1"/>
              <a:t>normalized</a:t>
            </a:r>
            <a:r>
              <a:rPr lang="fr-FR" sz="4400" b="1"/>
              <a:t> data</a:t>
            </a:r>
            <a:r>
              <a:rPr sz="4400"/>
              <a:t>.</a:t>
            </a:r>
            <a:endParaRPr lang="fr-FR"/>
          </a:p>
          <a:p>
            <a:pPr marL="0" indent="0">
              <a:buSzTx/>
              <a:buNone/>
            </a:pPr>
            <a:r>
              <a:rPr sz="4400"/>
              <a:t>We </a:t>
            </a:r>
            <a:r>
              <a:rPr lang="fr-FR" sz="4400" err="1"/>
              <a:t>kept</a:t>
            </a:r>
            <a:r>
              <a:rPr sz="4400"/>
              <a:t> only the 13 last years</a:t>
            </a:r>
            <a:r>
              <a:rPr lang="fr-FR" sz="4400"/>
              <a:t>:</a:t>
            </a:r>
          </a:p>
          <a:p>
            <a:pPr marL="571500" indent="-571500">
              <a:buSzTx/>
              <a:buFont typeface="Calibri"/>
              <a:buChar char="-"/>
            </a:pPr>
            <a:r>
              <a:rPr sz="4400"/>
              <a:t>train: </a:t>
            </a:r>
            <a:r>
              <a:rPr lang="fr-FR" sz="4400"/>
              <a:t>70% </a:t>
            </a:r>
            <a:r>
              <a:rPr sz="4400"/>
              <a:t>2007-2015, </a:t>
            </a:r>
            <a:endParaRPr lang="fr-FR"/>
          </a:p>
          <a:p>
            <a:pPr marL="571500" indent="-571500">
              <a:buSzTx/>
              <a:buFont typeface="Calibri"/>
              <a:buChar char="-"/>
            </a:pPr>
            <a:r>
              <a:rPr sz="4400"/>
              <a:t>test: </a:t>
            </a:r>
            <a:r>
              <a:rPr lang="fr-FR" sz="4400"/>
              <a:t>23% 2016-2018</a:t>
            </a:r>
            <a:r>
              <a:rPr sz="4400"/>
              <a:t>, </a:t>
            </a:r>
            <a:endParaRPr lang="fr-FR"/>
          </a:p>
          <a:p>
            <a:pPr marL="571500" indent="-571500">
              <a:buSzTx/>
              <a:buFont typeface="Calibri"/>
              <a:buChar char="-"/>
            </a:pPr>
            <a:r>
              <a:rPr sz="4400"/>
              <a:t>validation:</a:t>
            </a:r>
            <a:r>
              <a:rPr lang="fr-FR" sz="4400"/>
              <a:t> 7 % 2019</a:t>
            </a:r>
          </a:p>
          <a:p>
            <a:pPr marL="0" indent="0">
              <a:buSzTx/>
              <a:buNone/>
            </a:pPr>
            <a:r>
              <a:rPr sz="4400"/>
              <a:t>Then, all datasets have been merged in a single DataFrame gathering all variables for all cities but Paris</a:t>
            </a:r>
            <a:r>
              <a:rPr lang="fr-FR" sz="4400"/>
              <a:t>, </a:t>
            </a:r>
            <a:r>
              <a:rPr lang="fr-FR" sz="4400" err="1"/>
              <a:t>that</a:t>
            </a:r>
            <a:r>
              <a:rPr lang="fr-FR" sz="4400"/>
              <a:t> </a:t>
            </a:r>
            <a:r>
              <a:rPr lang="fr-FR" sz="4400" err="1"/>
              <a:t>is</a:t>
            </a:r>
            <a:r>
              <a:rPr lang="fr-FR" sz="4400"/>
              <a:t> the </a:t>
            </a:r>
            <a:r>
              <a:rPr lang="fr-FR" sz="4400" err="1"/>
              <a:t>target</a:t>
            </a:r>
            <a:r>
              <a:rPr lang="fr-FR" sz="4400"/>
              <a:t>.</a:t>
            </a:r>
          </a:p>
          <a:p>
            <a:pPr marL="0" indent="0">
              <a:buSzTx/>
              <a:buNone/>
            </a:pPr>
            <a:r>
              <a:rPr lang="fr-FR" err="1"/>
              <a:t>Ultimately</a:t>
            </a:r>
            <a:r>
              <a:rPr lang="fr-FR"/>
              <a:t>, for </a:t>
            </a:r>
            <a:r>
              <a:rPr lang="fr-FR" b="1" err="1"/>
              <a:t>deep</a:t>
            </a:r>
            <a:r>
              <a:rPr lang="fr-FR" b="1"/>
              <a:t> </a:t>
            </a:r>
            <a:r>
              <a:rPr lang="fr-FR" b="1" err="1"/>
              <a:t>learning</a:t>
            </a:r>
            <a:r>
              <a:rPr lang="fr-FR" b="1"/>
              <a:t> </a:t>
            </a:r>
            <a:r>
              <a:rPr lang="fr-FR" b="1" err="1"/>
              <a:t>models</a:t>
            </a:r>
            <a:r>
              <a:rPr lang="fr-FR"/>
              <a:t>, </a:t>
            </a:r>
            <a:r>
              <a:rPr lang="fr-FR" err="1"/>
              <a:t>add</a:t>
            </a:r>
            <a:r>
              <a:rPr lang="fr-FR"/>
              <a:t> the data of the </a:t>
            </a:r>
            <a:r>
              <a:rPr lang="fr-FR" b="1"/>
              <a:t>3 </a:t>
            </a:r>
            <a:r>
              <a:rPr lang="fr-FR" b="1" err="1"/>
              <a:t>previous</a:t>
            </a:r>
            <a:r>
              <a:rPr lang="fr-FR" b="1"/>
              <a:t> </a:t>
            </a:r>
            <a:r>
              <a:rPr lang="fr-FR" b="1" err="1"/>
              <a:t>days</a:t>
            </a:r>
            <a:r>
              <a:rPr lang="fr-FR"/>
              <a:t> to </a:t>
            </a:r>
            <a:r>
              <a:rPr lang="fr-FR" err="1"/>
              <a:t>detect</a:t>
            </a:r>
            <a:r>
              <a:rPr lang="fr-FR"/>
              <a:t> </a:t>
            </a:r>
            <a:r>
              <a:rPr lang="fr-FR" err="1"/>
              <a:t>unlinear</a:t>
            </a:r>
            <a:r>
              <a:rPr lang="fr-FR"/>
              <a:t> patterns.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99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00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01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II. Data Loading / preparation / study</a:t>
            </a:r>
          </a:p>
        </p:txBody>
      </p:sp>
      <p:sp>
        <p:nvSpPr>
          <p:cNvPr id="202" name="2.2 Data exploration"/>
          <p:cNvSpPr txBox="1"/>
          <p:nvPr/>
        </p:nvSpPr>
        <p:spPr>
          <a:xfrm>
            <a:off x="2361046" y="3556200"/>
            <a:ext cx="6439263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fr-FR"/>
              <a:t>2.1</a:t>
            </a:r>
            <a:r>
              <a:t> Data exploration</a:t>
            </a:r>
          </a:p>
        </p:txBody>
      </p:sp>
      <p:pic>
        <p:nvPicPr>
          <p:cNvPr id="203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58" y="4816007"/>
            <a:ext cx="11833969" cy="79180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vidéo-collée.png" descr="vidéo-collé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3368" y="4816007"/>
            <a:ext cx="11833971" cy="7918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07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08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09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II. Data Loading / preparation / study</a:t>
            </a:r>
          </a:p>
        </p:txBody>
      </p:sp>
      <p:sp>
        <p:nvSpPr>
          <p:cNvPr id="210" name="2.3 Covariance study…"/>
          <p:cNvSpPr txBox="1"/>
          <p:nvPr/>
        </p:nvSpPr>
        <p:spPr>
          <a:xfrm>
            <a:off x="2195136" y="3513522"/>
            <a:ext cx="6771085" cy="202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5200" b="1" u="sng"/>
            </a:pPr>
            <a:r>
              <a:rPr lang="fr-FR"/>
              <a:t>2.2</a:t>
            </a:r>
            <a:r>
              <a:t> Covariance study</a:t>
            </a:r>
          </a:p>
          <a:p>
            <a:pPr>
              <a:defRPr sz="4500" b="1"/>
            </a:pPr>
            <a:r>
              <a:rPr dirty="0"/>
              <a:t>—&gt; Between Features</a:t>
            </a:r>
          </a:p>
        </p:txBody>
      </p:sp>
      <p:pic>
        <p:nvPicPr>
          <p:cNvPr id="211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432" y="6177939"/>
            <a:ext cx="9945105" cy="6626255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—&gt; Between Cities"/>
          <p:cNvSpPr txBox="1"/>
          <p:nvPr/>
        </p:nvSpPr>
        <p:spPr>
          <a:xfrm>
            <a:off x="14991049" y="3535943"/>
            <a:ext cx="5292663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 b="1"/>
            </a:lvl1pPr>
          </a:lstStyle>
          <a:p>
            <a:r>
              <a:t>—&gt; Between Cities</a:t>
            </a:r>
          </a:p>
        </p:txBody>
      </p:sp>
      <p:pic>
        <p:nvPicPr>
          <p:cNvPr id="213" name="vidéo-collée.png" descr="vidéo-collée.png"/>
          <p:cNvPicPr>
            <a:picLocks noChangeAspect="1"/>
          </p:cNvPicPr>
          <p:nvPr/>
        </p:nvPicPr>
        <p:blipFill>
          <a:blip r:embed="rId4"/>
          <a:srcRect l="49656" t="60031" r="24" b="20012"/>
          <a:stretch>
            <a:fillRect/>
          </a:stretch>
        </p:blipFill>
        <p:spPr>
          <a:xfrm>
            <a:off x="17131037" y="8804260"/>
            <a:ext cx="6968727" cy="45933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vidéo-collée.png" descr="vidéo-collée.png"/>
          <p:cNvPicPr>
            <a:picLocks noChangeAspect="1"/>
          </p:cNvPicPr>
          <p:nvPr/>
        </p:nvPicPr>
        <p:blipFill>
          <a:blip r:embed="rId4"/>
          <a:srcRect t="20051" r="49694" b="59860"/>
          <a:stretch>
            <a:fillRect/>
          </a:stretch>
        </p:blipFill>
        <p:spPr>
          <a:xfrm>
            <a:off x="11513374" y="4512865"/>
            <a:ext cx="7066929" cy="4690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17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8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19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II. Data Loading / preparation / study</a:t>
            </a:r>
          </a:p>
        </p:txBody>
      </p:sp>
      <p:sp>
        <p:nvSpPr>
          <p:cNvPr id="220" name="2.4 Cycles in features"/>
          <p:cNvSpPr txBox="1"/>
          <p:nvPr/>
        </p:nvSpPr>
        <p:spPr>
          <a:xfrm>
            <a:off x="2160110" y="3529673"/>
            <a:ext cx="7219354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fr-FR" dirty="0"/>
              <a:t>2.3</a:t>
            </a:r>
            <a:r>
              <a:rPr dirty="0"/>
              <a:t> Cycles in features</a:t>
            </a:r>
            <a:endParaRPr b="0" dirty="0">
              <a:solidFill>
                <a:srgbClr val="CCCCCC"/>
              </a:solidFill>
            </a:endParaRPr>
          </a:p>
        </p:txBody>
      </p:sp>
      <p:pic>
        <p:nvPicPr>
          <p:cNvPr id="221" name="vidéo-collée.png" descr="vidéo-collée.png"/>
          <p:cNvPicPr>
            <a:picLocks noChangeAspect="1"/>
          </p:cNvPicPr>
          <p:nvPr/>
        </p:nvPicPr>
        <p:blipFill>
          <a:blip r:embed="rId3"/>
          <a:srcRect b="49505"/>
          <a:stretch>
            <a:fillRect/>
          </a:stretch>
        </p:blipFill>
        <p:spPr>
          <a:xfrm>
            <a:off x="802942" y="4356890"/>
            <a:ext cx="10933410" cy="9174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vidéo-collée.png" descr="vidéo-collée.png"/>
          <p:cNvPicPr>
            <a:picLocks noChangeAspect="1"/>
          </p:cNvPicPr>
          <p:nvPr/>
        </p:nvPicPr>
        <p:blipFill>
          <a:blip r:embed="rId3"/>
          <a:srcRect t="50350"/>
          <a:stretch>
            <a:fillRect/>
          </a:stretch>
        </p:blipFill>
        <p:spPr>
          <a:xfrm>
            <a:off x="12647548" y="4547985"/>
            <a:ext cx="10933375" cy="9020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3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3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III. Prediction of Paris Weather</a:t>
            </a:r>
          </a:p>
        </p:txBody>
      </p:sp>
      <p:sp>
        <p:nvSpPr>
          <p:cNvPr id="235" name="3.0 Baseline : Linear regressor"/>
          <p:cNvSpPr txBox="1"/>
          <p:nvPr/>
        </p:nvSpPr>
        <p:spPr>
          <a:xfrm>
            <a:off x="2315156" y="2964114"/>
            <a:ext cx="9629344" cy="2175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t>3.0 Baseline : Linear regressor</a:t>
            </a:r>
            <a:endParaRPr b="0">
              <a:solidFill>
                <a:srgbClr val="CCCCCC"/>
              </a:solidFill>
            </a:endParaRPr>
          </a:p>
        </p:txBody>
      </p:sp>
      <p:sp>
        <p:nvSpPr>
          <p:cNvPr id="236" name="Do we have different result when focusing only on one feature or are we more accurate when using all available features of the dataset?…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4376187" cy="8432973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/>
          <a:p>
            <a:pPr marL="0" indent="0">
              <a:buSzTx/>
              <a:buNone/>
              <a:defRPr sz="4200"/>
            </a:pPr>
            <a:r>
              <a:rPr sz="4000" dirty="0"/>
              <a:t>Do we have different result when focusing only on one feature or are we more accurate when using all available features of the dataset?</a:t>
            </a:r>
            <a:endParaRPr lang="fr-FR" sz="4000"/>
          </a:p>
          <a:p>
            <a:pPr marL="0" indent="0">
              <a:buSzTx/>
              <a:buNone/>
              <a:defRPr sz="4200"/>
            </a:pPr>
            <a:r>
              <a:rPr sz="4000" dirty="0"/>
              <a:t>In the following colored-gradients, we are expecting to have the most dark green / low value cells.</a:t>
            </a:r>
          </a:p>
          <a:p>
            <a:pPr marL="0" indent="0">
              <a:buSzTx/>
              <a:buNone/>
              <a:defRPr sz="4200"/>
            </a:pPr>
            <a:endParaRPr sz="4000"/>
          </a:p>
        </p:txBody>
      </p:sp>
      <p:pic>
        <p:nvPicPr>
          <p:cNvPr id="237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49" y="8366219"/>
            <a:ext cx="13138991" cy="2502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vidéo-collée.png" descr="vidéo-collé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649" y="11037107"/>
            <a:ext cx="13138991" cy="2502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vidéo-collée.png" descr="vidéo-collé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58929" y="2165274"/>
            <a:ext cx="8678840" cy="11550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diagramme&#10;&#10;Description générée automatiquement">
            <a:extLst>
              <a:ext uri="{FF2B5EF4-FFF2-40B4-BE49-F238E27FC236}">
                <a16:creationId xmlns:a16="http://schemas.microsoft.com/office/drawing/2014/main" id="{A3045C5D-784D-0958-B0C9-9AF2C1749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90" y="2829397"/>
            <a:ext cx="11798420" cy="10609498"/>
          </a:xfrm>
          <a:prstGeom prst="rect">
            <a:avLst/>
          </a:prstGeom>
        </p:spPr>
      </p:pic>
      <p:sp>
        <p:nvSpPr>
          <p:cNvPr id="24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4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ML for climate and Energy (MEC51057)</a:t>
            </a:r>
          </a:p>
        </p:txBody>
      </p:sp>
      <p:sp>
        <p:nvSpPr>
          <p:cNvPr id="24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t>III. Prediction of Paris Weather</a:t>
            </a:r>
          </a:p>
        </p:txBody>
      </p:sp>
      <p:sp>
        <p:nvSpPr>
          <p:cNvPr id="245" name="3.1 Linear Lasso &amp;"/>
          <p:cNvSpPr txBox="1"/>
          <p:nvPr/>
        </p:nvSpPr>
        <p:spPr>
          <a:xfrm>
            <a:off x="2052369" y="3575657"/>
            <a:ext cx="6916539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dirty="0"/>
              <a:t>3.1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 </a:t>
            </a:r>
            <a:endParaRPr b="0" dirty="0">
              <a:solidFill>
                <a:srgbClr val="CCCCCC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44970-2CEA-8C7E-04FB-4B6846E8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322245"/>
            <a:ext cx="15948742" cy="8182271"/>
          </a:xfrm>
        </p:spPr>
        <p:txBody>
          <a:bodyPr lIns="50800" tIns="50800" rIns="50800" bIns="50800" anchor="t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4000" b="1" err="1"/>
              <a:t>Linear</a:t>
            </a:r>
            <a:r>
              <a:rPr lang="fr-FR" sz="4000" b="1" dirty="0"/>
              <a:t> Lasso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4000" b="1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Image 4" descr="Une image contenant texte, capture d’écran, Police, tableau&#10;&#10;Description générée automatiquement">
            <a:extLst>
              <a:ext uri="{FF2B5EF4-FFF2-40B4-BE49-F238E27FC236}">
                <a16:creationId xmlns:a16="http://schemas.microsoft.com/office/drawing/2014/main" id="{72F93B82-FC74-AFC3-4722-8DAB727C5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52" y="5655325"/>
            <a:ext cx="11742025" cy="2321379"/>
          </a:xfrm>
          <a:prstGeom prst="rect">
            <a:avLst/>
          </a:prstGeom>
        </p:spPr>
      </p:pic>
      <p:pic>
        <p:nvPicPr>
          <p:cNvPr id="6" name="Image 5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2BBAED80-EC49-ABD5-A03C-AD39C9C29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52" y="9013249"/>
            <a:ext cx="11724901" cy="22345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Personnalisé</PresentationFormat>
  <Slides>12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21_BasicWhite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284</cp:revision>
  <dcterms:modified xsi:type="dcterms:W3CDTF">2024-12-09T11:26:21Z</dcterms:modified>
</cp:coreProperties>
</file>